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p:cViewPr varScale="1">
        <p:scale>
          <a:sx n="91" d="100"/>
          <a:sy n="91" d="100"/>
        </p:scale>
        <p:origin x="210" y="54"/>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1/21/2022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1/21/2022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1/21/2022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1/21/2022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1/21/2022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1/21/2022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1/21/2022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1/21/2022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C8C832A9-2928-4B3C-8CCD-E7D6E779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D3A5D792-44FD-430D-8EFD-9F8ACA795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4" name="Picture 3" descr="Logo&#10;&#10;Description automatically generated">
            <a:extLst>
              <a:ext uri="{FF2B5EF4-FFF2-40B4-BE49-F238E27FC236}">
                <a16:creationId xmlns:a16="http://schemas.microsoft.com/office/drawing/2014/main" id="{F00247E4-8536-4AC7-961E-D50D7D906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0D869155-F925-4A53-87DC-96178A437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6" name="Picture 5" descr="Logo&#10;&#10;Description automatically generated">
            <a:extLst>
              <a:ext uri="{FF2B5EF4-FFF2-40B4-BE49-F238E27FC236}">
                <a16:creationId xmlns:a16="http://schemas.microsoft.com/office/drawing/2014/main" id="{C1D399CB-17B6-4F64-8113-141DC0B5D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a:t>
            </a:r>
            <a:br>
              <a:rPr lang="en-US" sz="2400" dirty="0">
                <a:cs typeface="Segoe UI Light" panose="020B0502040204020203" pitchFamily="34" charset="0"/>
              </a:rPr>
            </a:br>
            <a:r>
              <a:rPr lang="en-US" sz="2400" dirty="0">
                <a:cs typeface="Segoe UI Light" panose="020B0502040204020203" pitchFamily="34" charset="0"/>
              </a:rPr>
              <a:t>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pic>
        <p:nvPicPr>
          <p:cNvPr id="5" name="Picture 4" descr="Logo&#10;&#10;Description automatically generated">
            <a:extLst>
              <a:ext uri="{FF2B5EF4-FFF2-40B4-BE49-F238E27FC236}">
                <a16:creationId xmlns:a16="http://schemas.microsoft.com/office/drawing/2014/main" id="{2E9B529F-BD26-4572-B8B4-66AAB7379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6823406"/>
          </a:xfrm>
        </p:spPr>
        <p:txBody>
          <a:bodyPr/>
          <a:lstStyle/>
          <a:p>
            <a:pPr marL="0" indent="0">
              <a:buNone/>
            </a:pPr>
            <a:r>
              <a:rPr lang="en-US" dirty="0"/>
              <a:t>Challenges are cumulative, building upon each other.</a:t>
            </a:r>
          </a:p>
          <a:p>
            <a:r>
              <a:rPr lang="en-US" dirty="0"/>
              <a:t>Establish Confidence – start small and simple </a:t>
            </a:r>
            <a:br>
              <a:rPr lang="en-US" dirty="0"/>
            </a:br>
            <a:r>
              <a:rPr lang="en-US" dirty="0"/>
              <a:t>(think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pic>
        <p:nvPicPr>
          <p:cNvPr id="8" name="Picture 7" descr="Logo&#10;&#10;Description automatically generated">
            <a:extLst>
              <a:ext uri="{FF2B5EF4-FFF2-40B4-BE49-F238E27FC236}">
                <a16:creationId xmlns:a16="http://schemas.microsoft.com/office/drawing/2014/main" id="{CFAD959A-E08C-443A-B015-2199B85AD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For each challenge we will deliver a ”mini-lecture” explaining </a:t>
            </a:r>
            <a:br>
              <a:rPr lang="en-US" dirty="0"/>
            </a:br>
            <a:r>
              <a:rPr lang="en-US" dirty="0"/>
              <a:t>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a:t>
            </a:r>
            <a:br>
              <a:rPr kumimoji="0" lang="en-US" sz="2800" b="0" i="0" u="none" strike="noStrike" kern="1200" cap="none" spc="0" normalizeH="0" baseline="0" noProof="0" dirty="0">
                <a:ln>
                  <a:noFill/>
                </a:ln>
                <a:effectLst/>
                <a:uLnTx/>
                <a:uFillTx/>
                <a:latin typeface="Segoe UI Light"/>
                <a:ea typeface="+mn-ea"/>
                <a:cs typeface="+mn-cs"/>
              </a:rPr>
            </a:br>
            <a:r>
              <a:rPr kumimoji="0" lang="en-US" sz="2800" b="0" i="0" u="none" strike="noStrike" kern="1200" cap="none" spc="0" normalizeH="0" baseline="0" noProof="0" dirty="0">
                <a:ln>
                  <a:noFill/>
                </a:ln>
                <a:effectLst/>
                <a:uLnTx/>
                <a:uFillTx/>
                <a:latin typeface="Segoe UI Light"/>
                <a:ea typeface="+mn-ea"/>
                <a:cs typeface="+mn-cs"/>
              </a:rPr>
              <a:t>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ogo&#10;&#10;Description automatically generated">
            <a:extLst>
              <a:ext uri="{FF2B5EF4-FFF2-40B4-BE49-F238E27FC236}">
                <a16:creationId xmlns:a16="http://schemas.microsoft.com/office/drawing/2014/main" id="{9C37D3E9-BBC4-4BD0-80B9-33D5A84B7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Logo&#10;&#10;Description automatically generated">
            <a:extLst>
              <a:ext uri="{FF2B5EF4-FFF2-40B4-BE49-F238E27FC236}">
                <a16:creationId xmlns:a16="http://schemas.microsoft.com/office/drawing/2014/main" id="{012007F0-9F65-407D-A141-D367909D9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693045"/>
          </a:xfrm>
        </p:spPr>
        <p:txBody>
          <a:bodyPr/>
          <a:lstStyle/>
          <a:p>
            <a:pPr marL="0" indent="0">
              <a:buNone/>
            </a:pPr>
            <a:r>
              <a:rPr lang="en-US" dirty="0"/>
              <a:t>You can use any tooling you want, but we strongly encourage </a:t>
            </a:r>
            <a:br>
              <a:rPr lang="en-US" dirty="0"/>
            </a:br>
            <a:r>
              <a:rPr lang="en-US" dirty="0"/>
              <a:t>(and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pic>
        <p:nvPicPr>
          <p:cNvPr id="4" name="Picture 3" descr="Logo&#10;&#10;Description automatically generated">
            <a:extLst>
              <a:ext uri="{FF2B5EF4-FFF2-40B4-BE49-F238E27FC236}">
                <a16:creationId xmlns:a16="http://schemas.microsoft.com/office/drawing/2014/main" id="{444A2C64-4902-4AD5-BC51-0D8ABA9D3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168986"/>
          </a:xfrm>
        </p:spPr>
        <p:txBody>
          <a:bodyPr>
            <a:normAutofit lnSpcReduction="10000"/>
          </a:bodyPr>
          <a:lstStyle/>
          <a:p>
            <a:pPr marL="0" indent="0" algn="ctr">
              <a:buNone/>
            </a:pPr>
            <a:r>
              <a:rPr lang="en-US" sz="3700" dirty="0">
                <a:solidFill>
                  <a:srgbClr val="92D050"/>
                </a:solidFill>
                <a:latin typeface="+mj-lt"/>
                <a:cs typeface="Segoe UI" panose="020B0502040204020203" pitchFamily="34" charset="0"/>
              </a:rPr>
              <a:t>Welcome &amp; Intros</a:t>
            </a:r>
          </a:p>
          <a:p>
            <a:pPr marL="0" indent="0" algn="ctr">
              <a:buNone/>
            </a:pPr>
            <a:r>
              <a:rPr lang="en-US" sz="2600" dirty="0">
                <a:solidFill>
                  <a:schemeClr val="tx1"/>
                </a:solidFill>
                <a:latin typeface="+mj-lt"/>
                <a:cs typeface="Segoe UI" panose="020B0502040204020203" pitchFamily="34" charset="0"/>
              </a:rPr>
              <a:t>Your Coaches</a:t>
            </a: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4551962"/>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5075182"/>
            <a:ext cx="3338286" cy="461665"/>
          </a:xfrm>
          <a:prstGeom prst="rect">
            <a:avLst/>
          </a:prstGeom>
          <a:solidFill>
            <a:srgbClr val="92D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Calibri" panose="020F0502020204030204"/>
                <a:ea typeface="+mn-ea"/>
                <a:cs typeface="+mn-cs"/>
              </a:rPr>
              <a:t>Cloud Solution Architect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4577715"/>
            <a:ext cx="4005942" cy="523220"/>
          </a:xfrm>
          <a:prstGeom prst="rect">
            <a:avLst/>
          </a:prstGeom>
          <a:noFill/>
        </p:spPr>
        <p:txBody>
          <a:bodyPr wrap="square" rtlCol="0">
            <a:spAutoFit/>
          </a:bodyPr>
          <a:lstStyle/>
          <a:p>
            <a:pPr lvl="0" algn="ctr">
              <a:defRPr/>
            </a:pPr>
            <a:r>
              <a:rPr lang="en-US" sz="2800" b="1" dirty="0">
                <a:latin typeface="Segoe UI" panose="020B0502040204020203" pitchFamily="34" charset="0"/>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5100935"/>
            <a:ext cx="3338286" cy="461665"/>
          </a:xfrm>
          <a:prstGeom prst="rect">
            <a:avLst/>
          </a:prstGeom>
          <a:solidFill>
            <a:srgbClr val="92D05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Calibri" panose="020F0502020204030204"/>
                <a:ea typeface="+mn-ea"/>
                <a:cs typeface="+mn-cs"/>
              </a:rPr>
              <a:t>Cloud Solution Architect</a:t>
            </a: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74" y="3429000"/>
            <a:ext cx="4191000" cy="2838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Search engines are your friend! Azure is a hot technology </a:t>
            </a:r>
            <a:br>
              <a:rPr lang="en-US" dirty="0"/>
            </a:br>
            <a:r>
              <a:rPr lang="en-US" dirty="0"/>
              <a:t>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pic>
        <p:nvPicPr>
          <p:cNvPr id="9" name="Picture 8" descr="Logo&#10;&#10;Description automatically generated">
            <a:extLst>
              <a:ext uri="{FF2B5EF4-FFF2-40B4-BE49-F238E27FC236}">
                <a16:creationId xmlns:a16="http://schemas.microsoft.com/office/drawing/2014/main" id="{5C516CB4-2C4E-4657-9EBC-5B70B5F1A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Agenda</a:t>
            </a:r>
          </a:p>
          <a:p>
            <a:r>
              <a:rPr lang="en-US" b="1" dirty="0"/>
              <a:t>Jan 21 </a:t>
            </a:r>
          </a:p>
          <a:p>
            <a:pPr lvl="1"/>
            <a:r>
              <a:rPr lang="en-US" b="1" dirty="0"/>
              <a:t>Challenge 0:  Setup the source and target environments</a:t>
            </a:r>
          </a:p>
          <a:p>
            <a:pPr lvl="1"/>
            <a:r>
              <a:rPr lang="en-US" b="1" dirty="0"/>
              <a:t>Challenge 1: Initial Data Load into the Dedicated Pool</a:t>
            </a:r>
          </a:p>
          <a:p>
            <a:r>
              <a:rPr lang="en-US" b="1" dirty="0"/>
              <a:t>Jan 28</a:t>
            </a:r>
          </a:p>
          <a:p>
            <a:pPr lvl="1"/>
            <a:r>
              <a:rPr lang="en-US" b="1" dirty="0"/>
              <a:t>Challenge 2: Create Incremental Load Pipelines</a:t>
            </a:r>
          </a:p>
          <a:p>
            <a:r>
              <a:rPr lang="en-US" b="1" dirty="0"/>
              <a:t>Feb 4</a:t>
            </a:r>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2" name="Picture 1" descr="Logo&#10;&#10;Description automatically generated">
            <a:extLst>
              <a:ext uri="{FF2B5EF4-FFF2-40B4-BE49-F238E27FC236}">
                <a16:creationId xmlns:a16="http://schemas.microsoft.com/office/drawing/2014/main" id="{AF512CB7-B0EE-493F-AA9B-AD505CB3A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6" name="Picture 5" descr="Logo&#10;&#10;Description automatically generated">
            <a:extLst>
              <a:ext uri="{FF2B5EF4-FFF2-40B4-BE49-F238E27FC236}">
                <a16:creationId xmlns:a16="http://schemas.microsoft.com/office/drawing/2014/main" id="{23F4667C-32FC-4021-8FAE-89DA5AD65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57B6F28-0326-416C-94F5-785098FFB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F763307-5852-4F15-8D2E-EE248FDC8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131</TotalTime>
  <Words>1610</Words>
  <Application>Microsoft Office PowerPoint</Application>
  <PresentationFormat>Widescreen</PresentationFormat>
  <Paragraphs>166</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17</cp:revision>
  <dcterms:created xsi:type="dcterms:W3CDTF">2022-01-19T16:20:40Z</dcterms:created>
  <dcterms:modified xsi:type="dcterms:W3CDTF">2022-01-21T16:22:55Z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